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7" d="100"/>
          <a:sy n="97" d="100"/>
        </p:scale>
        <p:origin x="114"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3B89027E-E093-4E2C-B0E2-17622374F49F}" type="datetimeFigureOut">
              <a:rPr lang="en-US" smtClean="0"/>
              <a:t>8/1/2017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62A543-05E2-4D09-B077-9394E669571C}" type="slidenum">
              <a:rPr lang="en-US" smtClean="0"/>
              <a:t>‹#›</a:t>
            </a:fld>
            <a:endParaRPr lang="en-US"/>
          </a:p>
        </p:txBody>
      </p:sp>
    </p:spTree>
    <p:extLst>
      <p:ext uri="{BB962C8B-B14F-4D97-AF65-F5344CB8AC3E}">
        <p14:creationId xmlns:p14="http://schemas.microsoft.com/office/powerpoint/2010/main" val="34124110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B89027E-E093-4E2C-B0E2-17622374F49F}" type="datetimeFigureOut">
              <a:rPr lang="en-US" smtClean="0"/>
              <a:t>8/1/2017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62A543-05E2-4D09-B077-9394E669571C}" type="slidenum">
              <a:rPr lang="en-US" smtClean="0"/>
              <a:t>‹#›</a:t>
            </a:fld>
            <a:endParaRPr lang="en-US"/>
          </a:p>
        </p:txBody>
      </p:sp>
    </p:spTree>
    <p:extLst>
      <p:ext uri="{BB962C8B-B14F-4D97-AF65-F5344CB8AC3E}">
        <p14:creationId xmlns:p14="http://schemas.microsoft.com/office/powerpoint/2010/main" val="8203242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B89027E-E093-4E2C-B0E2-17622374F49F}" type="datetimeFigureOut">
              <a:rPr lang="en-US" smtClean="0"/>
              <a:t>8/1/2017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62A543-05E2-4D09-B077-9394E669571C}" type="slidenum">
              <a:rPr lang="en-US" smtClean="0"/>
              <a:t>‹#›</a:t>
            </a:fld>
            <a:endParaRPr lang="en-US"/>
          </a:p>
        </p:txBody>
      </p:sp>
    </p:spTree>
    <p:extLst>
      <p:ext uri="{BB962C8B-B14F-4D97-AF65-F5344CB8AC3E}">
        <p14:creationId xmlns:p14="http://schemas.microsoft.com/office/powerpoint/2010/main" val="23923019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B89027E-E093-4E2C-B0E2-17622374F49F}" type="datetimeFigureOut">
              <a:rPr lang="en-US" smtClean="0"/>
              <a:t>8/1/2017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62A543-05E2-4D09-B077-9394E669571C}" type="slidenum">
              <a:rPr lang="en-US" smtClean="0"/>
              <a:t>‹#›</a:t>
            </a:fld>
            <a:endParaRPr lang="en-US"/>
          </a:p>
        </p:txBody>
      </p:sp>
    </p:spTree>
    <p:extLst>
      <p:ext uri="{BB962C8B-B14F-4D97-AF65-F5344CB8AC3E}">
        <p14:creationId xmlns:p14="http://schemas.microsoft.com/office/powerpoint/2010/main" val="2784319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B89027E-E093-4E2C-B0E2-17622374F49F}" type="datetimeFigureOut">
              <a:rPr lang="en-US" smtClean="0"/>
              <a:t>8/1/2017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62A543-05E2-4D09-B077-9394E669571C}" type="slidenum">
              <a:rPr lang="en-US" smtClean="0"/>
              <a:t>‹#›</a:t>
            </a:fld>
            <a:endParaRPr lang="en-US"/>
          </a:p>
        </p:txBody>
      </p:sp>
    </p:spTree>
    <p:extLst>
      <p:ext uri="{BB962C8B-B14F-4D97-AF65-F5344CB8AC3E}">
        <p14:creationId xmlns:p14="http://schemas.microsoft.com/office/powerpoint/2010/main" val="32657538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B89027E-E093-4E2C-B0E2-17622374F49F}" type="datetimeFigureOut">
              <a:rPr lang="en-US" smtClean="0"/>
              <a:t>8/1/2017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62A543-05E2-4D09-B077-9394E669571C}" type="slidenum">
              <a:rPr lang="en-US" smtClean="0"/>
              <a:t>‹#›</a:t>
            </a:fld>
            <a:endParaRPr lang="en-US"/>
          </a:p>
        </p:txBody>
      </p:sp>
    </p:spTree>
    <p:extLst>
      <p:ext uri="{BB962C8B-B14F-4D97-AF65-F5344CB8AC3E}">
        <p14:creationId xmlns:p14="http://schemas.microsoft.com/office/powerpoint/2010/main" val="9158035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B89027E-E093-4E2C-B0E2-17622374F49F}" type="datetimeFigureOut">
              <a:rPr lang="en-US" smtClean="0"/>
              <a:t>8/1/2017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562A543-05E2-4D09-B077-9394E669571C}" type="slidenum">
              <a:rPr lang="en-US" smtClean="0"/>
              <a:t>‹#›</a:t>
            </a:fld>
            <a:endParaRPr lang="en-US"/>
          </a:p>
        </p:txBody>
      </p:sp>
    </p:spTree>
    <p:extLst>
      <p:ext uri="{BB962C8B-B14F-4D97-AF65-F5344CB8AC3E}">
        <p14:creationId xmlns:p14="http://schemas.microsoft.com/office/powerpoint/2010/main" val="31523717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B89027E-E093-4E2C-B0E2-17622374F49F}" type="datetimeFigureOut">
              <a:rPr lang="en-US" smtClean="0"/>
              <a:t>8/1/2017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562A543-05E2-4D09-B077-9394E669571C}" type="slidenum">
              <a:rPr lang="en-US" smtClean="0"/>
              <a:t>‹#›</a:t>
            </a:fld>
            <a:endParaRPr lang="en-US"/>
          </a:p>
        </p:txBody>
      </p:sp>
    </p:spTree>
    <p:extLst>
      <p:ext uri="{BB962C8B-B14F-4D97-AF65-F5344CB8AC3E}">
        <p14:creationId xmlns:p14="http://schemas.microsoft.com/office/powerpoint/2010/main" val="19120358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B89027E-E093-4E2C-B0E2-17622374F49F}" type="datetimeFigureOut">
              <a:rPr lang="en-US" smtClean="0"/>
              <a:t>8/1/2017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562A543-05E2-4D09-B077-9394E669571C}" type="slidenum">
              <a:rPr lang="en-US" smtClean="0"/>
              <a:t>‹#›</a:t>
            </a:fld>
            <a:endParaRPr lang="en-US"/>
          </a:p>
        </p:txBody>
      </p:sp>
    </p:spTree>
    <p:extLst>
      <p:ext uri="{BB962C8B-B14F-4D97-AF65-F5344CB8AC3E}">
        <p14:creationId xmlns:p14="http://schemas.microsoft.com/office/powerpoint/2010/main" val="15363003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B89027E-E093-4E2C-B0E2-17622374F49F}" type="datetimeFigureOut">
              <a:rPr lang="en-US" smtClean="0"/>
              <a:t>8/1/2017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62A543-05E2-4D09-B077-9394E669571C}" type="slidenum">
              <a:rPr lang="en-US" smtClean="0"/>
              <a:t>‹#›</a:t>
            </a:fld>
            <a:endParaRPr lang="en-US"/>
          </a:p>
        </p:txBody>
      </p:sp>
    </p:spTree>
    <p:extLst>
      <p:ext uri="{BB962C8B-B14F-4D97-AF65-F5344CB8AC3E}">
        <p14:creationId xmlns:p14="http://schemas.microsoft.com/office/powerpoint/2010/main" val="26294398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B89027E-E093-4E2C-B0E2-17622374F49F}" type="datetimeFigureOut">
              <a:rPr lang="en-US" smtClean="0"/>
              <a:t>8/1/2017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62A543-05E2-4D09-B077-9394E669571C}" type="slidenum">
              <a:rPr lang="en-US" smtClean="0"/>
              <a:t>‹#›</a:t>
            </a:fld>
            <a:endParaRPr lang="en-US"/>
          </a:p>
        </p:txBody>
      </p:sp>
    </p:spTree>
    <p:extLst>
      <p:ext uri="{BB962C8B-B14F-4D97-AF65-F5344CB8AC3E}">
        <p14:creationId xmlns:p14="http://schemas.microsoft.com/office/powerpoint/2010/main" val="32068999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B89027E-E093-4E2C-B0E2-17622374F49F}" type="datetimeFigureOut">
              <a:rPr lang="en-US" smtClean="0"/>
              <a:t>8/1/2017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562A543-05E2-4D09-B077-9394E669571C}" type="slidenum">
              <a:rPr lang="en-US" smtClean="0"/>
              <a:t>‹#›</a:t>
            </a:fld>
            <a:endParaRPr lang="en-US"/>
          </a:p>
        </p:txBody>
      </p:sp>
    </p:spTree>
    <p:extLst>
      <p:ext uri="{BB962C8B-B14F-4D97-AF65-F5344CB8AC3E}">
        <p14:creationId xmlns:p14="http://schemas.microsoft.com/office/powerpoint/2010/main" val="8605946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7C2BA1DD-7FB1-4888-B696-568C4EF7E8C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2400" y="152400"/>
            <a:ext cx="8672174" cy="4952834"/>
          </a:xfrm>
          <a:prstGeom prst="rect">
            <a:avLst/>
          </a:prstGeom>
        </p:spPr>
      </p:pic>
      <p:sp>
        <p:nvSpPr>
          <p:cNvPr id="14" name="TextBox 13">
            <a:extLst>
              <a:ext uri="{FF2B5EF4-FFF2-40B4-BE49-F238E27FC236}">
                <a16:creationId xmlns:a16="http://schemas.microsoft.com/office/drawing/2014/main" id="{53CE5139-63EF-465C-A53B-6C45FE3498F4}"/>
              </a:ext>
            </a:extLst>
          </p:cNvPr>
          <p:cNvSpPr txBox="1"/>
          <p:nvPr/>
        </p:nvSpPr>
        <p:spPr>
          <a:xfrm>
            <a:off x="-90139" y="5943600"/>
            <a:ext cx="9157252" cy="677108"/>
          </a:xfrm>
          <a:prstGeom prst="rect">
            <a:avLst/>
          </a:prstGeom>
          <a:noFill/>
          <a:ln>
            <a:noFill/>
          </a:ln>
        </p:spPr>
        <p:txBody>
          <a:bodyPr wrap="square" rtlCol="0">
            <a:spAutoFit/>
          </a:bodyPr>
          <a:lstStyle/>
          <a:p>
            <a:pPr algn="ctr"/>
            <a:r>
              <a:rPr lang="en-US" sz="2000" b="1" dirty="0">
                <a:ln w="10160">
                  <a:noFill/>
                  <a:prstDash val="solid"/>
                </a:ln>
                <a:solidFill>
                  <a:schemeClr val="accent1">
                    <a:lumMod val="75000"/>
                  </a:schemeClr>
                </a:solidFill>
                <a:latin typeface="Arial" panose="020B0604020202020204" pitchFamily="34" charset="0"/>
                <a:cs typeface="Arial" panose="020B0604020202020204" pitchFamily="34" charset="0"/>
              </a:rPr>
              <a:t>The Best in Sleep Medicine and Research is Coming to Vancouver</a:t>
            </a:r>
          </a:p>
          <a:p>
            <a:endParaRPr lang="en-US" dirty="0"/>
          </a:p>
        </p:txBody>
      </p:sp>
      <p:pic>
        <p:nvPicPr>
          <p:cNvPr id="5" name="Picture 4">
            <a:extLst>
              <a:ext uri="{FF2B5EF4-FFF2-40B4-BE49-F238E27FC236}">
                <a16:creationId xmlns:a16="http://schemas.microsoft.com/office/drawing/2014/main" id="{5D133890-92E3-4F06-8584-86F910E68C3D}"/>
              </a:ext>
            </a:extLst>
          </p:cNvPr>
          <p:cNvPicPr>
            <a:picLocks noChangeAspect="1"/>
          </p:cNvPicPr>
          <p:nvPr/>
        </p:nvPicPr>
        <p:blipFill>
          <a:blip r:embed="rId3"/>
          <a:stretch>
            <a:fillRect/>
          </a:stretch>
        </p:blipFill>
        <p:spPr>
          <a:xfrm>
            <a:off x="12291" y="4826322"/>
            <a:ext cx="9143999" cy="931793"/>
          </a:xfrm>
          <a:prstGeom prst="rect">
            <a:avLst/>
          </a:prstGeom>
        </p:spPr>
      </p:pic>
    </p:spTree>
    <p:extLst>
      <p:ext uri="{BB962C8B-B14F-4D97-AF65-F5344CB8AC3E}">
        <p14:creationId xmlns:p14="http://schemas.microsoft.com/office/powerpoint/2010/main" val="34624004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1FA5433B-F06F-4932-8DD1-278C4BD8CCB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935415"/>
            <a:ext cx="9144000" cy="1922585"/>
          </a:xfrm>
          <a:prstGeom prst="rect">
            <a:avLst/>
          </a:prstGeom>
        </p:spPr>
      </p:pic>
      <p:sp>
        <p:nvSpPr>
          <p:cNvPr id="6" name="Text Box 2">
            <a:extLst>
              <a:ext uri="{FF2B5EF4-FFF2-40B4-BE49-F238E27FC236}">
                <a16:creationId xmlns:a16="http://schemas.microsoft.com/office/drawing/2014/main" id="{43C4602B-204A-4434-B898-A79B167267CF}"/>
              </a:ext>
            </a:extLst>
          </p:cNvPr>
          <p:cNvSpPr txBox="1">
            <a:spLocks noChangeArrowheads="1"/>
          </p:cNvSpPr>
          <p:nvPr/>
        </p:nvSpPr>
        <p:spPr bwMode="auto">
          <a:xfrm>
            <a:off x="304800" y="285750"/>
            <a:ext cx="3962400" cy="464966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373737"/>
                </a:solidFill>
                <a:miter lim="800000"/>
                <a:headEnd/>
                <a:tailEnd/>
              </a14:hiddenLine>
            </a:ext>
            <a:ext uri="{AF507438-7753-43E0-B8FC-AC1667EBCBE1}">
              <a14:hiddenEffects xmlns:a14="http://schemas.microsoft.com/office/drawing/2010/main">
                <a:effectLst>
                  <a:outerShdw dist="35921" dir="2700000" algn="ctr" rotWithShape="0">
                    <a:srgbClr val="FFFFFF"/>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ts val="400"/>
              </a:spcAft>
              <a:buClrTx/>
              <a:buSzTx/>
              <a:buFontTx/>
              <a:buNone/>
              <a:tabLst/>
            </a:pPr>
            <a:r>
              <a:rPr kumimoji="0" lang="en-US" altLang="en-US" sz="1400" b="0" i="0" u="none" strike="noStrike" cap="none" normalizeH="0" baseline="0" dirty="0">
                <a:ln>
                  <a:noFill/>
                </a:ln>
                <a:solidFill>
                  <a:srgbClr val="312614"/>
                </a:solidFill>
                <a:effectLst/>
                <a:latin typeface="Elephant" panose="02020904090505020303" pitchFamily="18" charset="0"/>
              </a:rPr>
              <a:t>SUMMARY</a:t>
            </a:r>
            <a:endParaRPr kumimoji="0" lang="en-US" altLang="en-US" sz="1200" b="0" i="0" u="none" strike="noStrike" cap="none" normalizeH="0" baseline="0" dirty="0">
              <a:ln>
                <a:noFill/>
              </a:ln>
              <a:solidFill>
                <a:srgbClr val="000000"/>
              </a:solidFill>
              <a:effectLst/>
              <a:latin typeface="Elephant" panose="02020904090505020303" pitchFamily="18" charset="0"/>
            </a:endParaRPr>
          </a:p>
          <a:p>
            <a:pPr marL="0" marR="0" lvl="0" indent="0" algn="l" defTabSz="914400" rtl="0" eaLnBrk="0" fontAlgn="base" latinLnBrk="0" hangingPunct="0">
              <a:lnSpc>
                <a:spcPct val="100000"/>
              </a:lnSpc>
              <a:spcBef>
                <a:spcPct val="0"/>
              </a:spcBef>
              <a:spcAft>
                <a:spcPts val="40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The World Sleep 2019 congress will provide participants from around the world with unmatched opportunities to exchange scientific ideas and experiences in sleep medicine.</a:t>
            </a:r>
          </a:p>
          <a:p>
            <a:pPr marL="0" marR="0" lvl="0" indent="0" algn="l" defTabSz="914400" rtl="0" eaLnBrk="0" fontAlgn="base" latinLnBrk="0" hangingPunct="0">
              <a:lnSpc>
                <a:spcPct val="100000"/>
              </a:lnSpc>
              <a:spcBef>
                <a:spcPct val="0"/>
              </a:spcBef>
              <a:spcAft>
                <a:spcPts val="400"/>
              </a:spcAft>
              <a:buClrTx/>
              <a:buSzTx/>
              <a:buFontTx/>
              <a:buNone/>
              <a:tabLst/>
            </a:pPr>
            <a:endParaRPr lang="en-US" altLang="en-US" sz="1400" dirty="0">
              <a:latin typeface="Arial" panose="020B0604020202020204" pitchFamily="34" charset="0"/>
            </a:endParaRPr>
          </a:p>
          <a:p>
            <a:pPr marL="0" marR="0" lvl="0" indent="0" algn="l" defTabSz="914400" rtl="0" eaLnBrk="0" fontAlgn="base" latinLnBrk="0" hangingPunct="0">
              <a:lnSpc>
                <a:spcPct val="100000"/>
              </a:lnSpc>
              <a:spcBef>
                <a:spcPct val="0"/>
              </a:spcBef>
              <a:spcAft>
                <a:spcPts val="40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Save the date to join us to learn about recent advances in sleep medicine including up-to-date clinical and basic research techniques. Registration information will be available in 2018. World Sleep Society (founded by World Association of Sleep Medicine and World Sleep Federation) has collaborated with the Canadian Sleep Society to host World Sleep 2019.</a:t>
            </a:r>
          </a:p>
          <a:p>
            <a:pPr marL="0" marR="0" lvl="0" indent="0" algn="l" defTabSz="914400" rtl="0" eaLnBrk="0" fontAlgn="base" latinLnBrk="0" hangingPunct="0">
              <a:lnSpc>
                <a:spcPct val="100000"/>
              </a:lnSpc>
              <a:spcBef>
                <a:spcPct val="0"/>
              </a:spcBef>
              <a:spcAft>
                <a:spcPts val="400"/>
              </a:spcAft>
              <a:buClrTx/>
              <a:buSzTx/>
              <a:buFontTx/>
              <a:buNone/>
              <a:tabLst/>
            </a:pPr>
            <a:endParaRPr lang="en-US" altLang="en-US" sz="1400" dirty="0">
              <a:latin typeface="Arial" panose="020B0604020202020204" pitchFamily="34" charset="0"/>
            </a:endParaRPr>
          </a:p>
          <a:p>
            <a:pPr marL="0" marR="0" lvl="0" indent="0" algn="l" defTabSz="914400" rtl="0" eaLnBrk="0" fontAlgn="base" latinLnBrk="0" hangingPunct="0">
              <a:lnSpc>
                <a:spcPct val="100000"/>
              </a:lnSpc>
              <a:spcBef>
                <a:spcPct val="0"/>
              </a:spcBef>
              <a:spcAft>
                <a:spcPts val="40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The venue selected for the congress on sleep medicine from September 20-25, 2019 in Vancouver, Canada is the Vancouver Convention Centre. </a:t>
            </a:r>
          </a:p>
        </p:txBody>
      </p:sp>
      <p:sp>
        <p:nvSpPr>
          <p:cNvPr id="7" name="Text Box 3">
            <a:extLst>
              <a:ext uri="{FF2B5EF4-FFF2-40B4-BE49-F238E27FC236}">
                <a16:creationId xmlns:a16="http://schemas.microsoft.com/office/drawing/2014/main" id="{5B3F96CA-0DF3-406F-8798-E1960D584B54}"/>
              </a:ext>
            </a:extLst>
          </p:cNvPr>
          <p:cNvSpPr txBox="1">
            <a:spLocks noChangeArrowheads="1"/>
          </p:cNvSpPr>
          <p:nvPr/>
        </p:nvSpPr>
        <p:spPr bwMode="auto">
          <a:xfrm>
            <a:off x="4648200" y="285750"/>
            <a:ext cx="4300538" cy="2514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373737"/>
                </a:solidFill>
                <a:miter lim="800000"/>
                <a:headEnd/>
                <a:tailEnd/>
              </a14:hiddenLine>
            </a:ext>
            <a:ext uri="{AF507438-7753-43E0-B8FC-AC1667EBCBE1}">
              <a14:hiddenEffects xmlns:a14="http://schemas.microsoft.com/office/drawing/2010/main">
                <a:effectLst>
                  <a:outerShdw dist="35921" dir="2700000" algn="ctr" rotWithShape="0">
                    <a:srgbClr val="FFFFFF"/>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312614"/>
                </a:solidFill>
                <a:effectLst/>
                <a:latin typeface="Elephant" panose="02020904090505020303" pitchFamily="18" charset="0"/>
              </a:rPr>
              <a:t>SCIENTIFIC PROGRAM ESTIMATES</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graphicFrame>
        <p:nvGraphicFramePr>
          <p:cNvPr id="8" name="Table 7">
            <a:extLst>
              <a:ext uri="{FF2B5EF4-FFF2-40B4-BE49-F238E27FC236}">
                <a16:creationId xmlns:a16="http://schemas.microsoft.com/office/drawing/2014/main" id="{CB522991-4FAC-4C8A-9CF9-F6C22D7AD3D5}"/>
              </a:ext>
            </a:extLst>
          </p:cNvPr>
          <p:cNvGraphicFramePr>
            <a:graphicFrameLocks noGrp="1"/>
          </p:cNvGraphicFramePr>
          <p:nvPr>
            <p:extLst>
              <p:ext uri="{D42A27DB-BD31-4B8C-83A1-F6EECF244321}">
                <p14:modId xmlns:p14="http://schemas.microsoft.com/office/powerpoint/2010/main" val="2676323337"/>
              </p:ext>
            </p:extLst>
          </p:nvPr>
        </p:nvGraphicFramePr>
        <p:xfrm>
          <a:off x="4648200" y="718152"/>
          <a:ext cx="1874013" cy="1828217"/>
        </p:xfrm>
        <a:graphic>
          <a:graphicData uri="http://schemas.openxmlformats.org/drawingml/2006/table">
            <a:tbl>
              <a:tblPr/>
              <a:tblGrid>
                <a:gridCol w="1219200">
                  <a:extLst>
                    <a:ext uri="{9D8B030D-6E8A-4147-A177-3AD203B41FA5}">
                      <a16:colId xmlns:a16="http://schemas.microsoft.com/office/drawing/2014/main" val="3845085582"/>
                    </a:ext>
                  </a:extLst>
                </a:gridCol>
                <a:gridCol w="654813">
                  <a:extLst>
                    <a:ext uri="{9D8B030D-6E8A-4147-A177-3AD203B41FA5}">
                      <a16:colId xmlns:a16="http://schemas.microsoft.com/office/drawing/2014/main" val="3108464415"/>
                    </a:ext>
                  </a:extLst>
                </a:gridCol>
              </a:tblGrid>
              <a:tr h="329959">
                <a:tc>
                  <a:txBody>
                    <a:bodyPr/>
                    <a:lstStyle/>
                    <a:p>
                      <a:pPr marR="0" indent="0" algn="l" rtl="0">
                        <a:lnSpc>
                          <a:spcPct val="119000"/>
                        </a:lnSpc>
                        <a:spcBef>
                          <a:spcPts val="0"/>
                        </a:spcBef>
                        <a:spcAft>
                          <a:spcPts val="600"/>
                        </a:spcAft>
                      </a:pPr>
                      <a:r>
                        <a:rPr lang="en-US" sz="1200" kern="1400" dirty="0">
                          <a:ln>
                            <a:noFill/>
                          </a:ln>
                          <a:solidFill>
                            <a:srgbClr val="373737"/>
                          </a:solidFill>
                          <a:effectLst/>
                          <a:latin typeface="Arial" panose="020B0604020202020204" pitchFamily="34" charset="0"/>
                        </a:rPr>
                        <a:t>Keynotes</a:t>
                      </a:r>
                      <a:endParaRPr lang="en-US" sz="1000" kern="1400" dirty="0">
                        <a:ln>
                          <a:noFill/>
                        </a:ln>
                        <a:solidFill>
                          <a:srgbClr val="373737"/>
                        </a:solidFill>
                        <a:effectLst/>
                        <a:latin typeface="Calibri" panose="020F0502020204030204" pitchFamily="34" charset="0"/>
                      </a:endParaRPr>
                    </a:p>
                  </a:txBody>
                  <a:tcPr marL="36576" marR="36576" marT="36576" marB="36576">
                    <a:lnL>
                      <a:noFill/>
                    </a:lnL>
                    <a:lnR>
                      <a:noFill/>
                    </a:lnR>
                    <a:lnT>
                      <a:noFill/>
                    </a:lnT>
                    <a:lnB>
                      <a:noFill/>
                    </a:lnB>
                  </a:tcPr>
                </a:tc>
                <a:tc>
                  <a:txBody>
                    <a:bodyPr/>
                    <a:lstStyle/>
                    <a:p>
                      <a:pPr marR="0" indent="0" algn="l" rtl="0">
                        <a:lnSpc>
                          <a:spcPct val="119000"/>
                        </a:lnSpc>
                        <a:spcBef>
                          <a:spcPts val="0"/>
                        </a:spcBef>
                        <a:spcAft>
                          <a:spcPts val="600"/>
                        </a:spcAft>
                      </a:pPr>
                      <a:r>
                        <a:rPr lang="en-US" sz="1200" kern="1400" dirty="0">
                          <a:ln>
                            <a:noFill/>
                          </a:ln>
                          <a:solidFill>
                            <a:srgbClr val="373737"/>
                          </a:solidFill>
                          <a:effectLst/>
                          <a:latin typeface="Arial" panose="020B0604020202020204" pitchFamily="34" charset="0"/>
                        </a:rPr>
                        <a:t>6</a:t>
                      </a:r>
                      <a:endParaRPr lang="en-US" sz="1000" kern="1400" dirty="0">
                        <a:ln>
                          <a:noFill/>
                        </a:ln>
                        <a:solidFill>
                          <a:srgbClr val="373737"/>
                        </a:solidFill>
                        <a:effectLst/>
                        <a:latin typeface="Calibri" panose="020F0502020204030204" pitchFamily="34" charset="0"/>
                      </a:endParaRPr>
                    </a:p>
                  </a:txBody>
                  <a:tcPr marL="36576" marR="36576" marT="36576" marB="36576">
                    <a:lnL>
                      <a:noFill/>
                    </a:lnL>
                    <a:lnR>
                      <a:noFill/>
                    </a:lnR>
                    <a:lnT>
                      <a:noFill/>
                    </a:lnT>
                    <a:lnB>
                      <a:noFill/>
                    </a:lnB>
                  </a:tcPr>
                </a:tc>
                <a:extLst>
                  <a:ext uri="{0D108BD9-81ED-4DB2-BD59-A6C34878D82A}">
                    <a16:rowId xmlns:a16="http://schemas.microsoft.com/office/drawing/2014/main" val="4099082848"/>
                  </a:ext>
                </a:extLst>
              </a:tr>
              <a:tr h="329959">
                <a:tc>
                  <a:txBody>
                    <a:bodyPr/>
                    <a:lstStyle/>
                    <a:p>
                      <a:pPr marR="0" indent="0" algn="l" rtl="0">
                        <a:lnSpc>
                          <a:spcPct val="119000"/>
                        </a:lnSpc>
                        <a:spcBef>
                          <a:spcPts val="0"/>
                        </a:spcBef>
                        <a:spcAft>
                          <a:spcPts val="600"/>
                        </a:spcAft>
                      </a:pPr>
                      <a:r>
                        <a:rPr lang="en-US" sz="1200" kern="1400">
                          <a:ln>
                            <a:noFill/>
                          </a:ln>
                          <a:solidFill>
                            <a:srgbClr val="373737"/>
                          </a:solidFill>
                          <a:effectLst/>
                          <a:latin typeface="Arial" panose="020B0604020202020204" pitchFamily="34" charset="0"/>
                        </a:rPr>
                        <a:t>Symposia</a:t>
                      </a:r>
                      <a:endParaRPr lang="en-US" sz="1000" kern="1400">
                        <a:ln>
                          <a:noFill/>
                        </a:ln>
                        <a:solidFill>
                          <a:srgbClr val="373737"/>
                        </a:solidFill>
                        <a:effectLst/>
                        <a:latin typeface="Calibri" panose="020F0502020204030204" pitchFamily="34" charset="0"/>
                      </a:endParaRPr>
                    </a:p>
                  </a:txBody>
                  <a:tcPr marL="36576" marR="36576" marT="36576" marB="36576">
                    <a:lnL>
                      <a:noFill/>
                    </a:lnL>
                    <a:lnR>
                      <a:noFill/>
                    </a:lnR>
                    <a:lnT>
                      <a:noFill/>
                    </a:lnT>
                    <a:lnB>
                      <a:noFill/>
                    </a:lnB>
                  </a:tcPr>
                </a:tc>
                <a:tc>
                  <a:txBody>
                    <a:bodyPr/>
                    <a:lstStyle/>
                    <a:p>
                      <a:pPr marR="0" indent="0" algn="l" rtl="0">
                        <a:lnSpc>
                          <a:spcPct val="119000"/>
                        </a:lnSpc>
                        <a:spcBef>
                          <a:spcPts val="0"/>
                        </a:spcBef>
                        <a:spcAft>
                          <a:spcPts val="600"/>
                        </a:spcAft>
                      </a:pPr>
                      <a:r>
                        <a:rPr lang="en-US" sz="1200" kern="1400" dirty="0">
                          <a:ln>
                            <a:noFill/>
                          </a:ln>
                          <a:solidFill>
                            <a:srgbClr val="373737"/>
                          </a:solidFill>
                          <a:effectLst/>
                          <a:latin typeface="Arial" panose="020B0604020202020204" pitchFamily="34" charset="0"/>
                        </a:rPr>
                        <a:t>100</a:t>
                      </a:r>
                      <a:endParaRPr lang="en-US" sz="1000" kern="1400" dirty="0">
                        <a:ln>
                          <a:noFill/>
                        </a:ln>
                        <a:solidFill>
                          <a:srgbClr val="373737"/>
                        </a:solidFill>
                        <a:effectLst/>
                        <a:latin typeface="Calibri" panose="020F0502020204030204" pitchFamily="34" charset="0"/>
                      </a:endParaRPr>
                    </a:p>
                  </a:txBody>
                  <a:tcPr marL="36576" marR="36576" marT="36576" marB="36576">
                    <a:lnL>
                      <a:noFill/>
                    </a:lnL>
                    <a:lnR>
                      <a:noFill/>
                    </a:lnR>
                    <a:lnT>
                      <a:noFill/>
                    </a:lnT>
                    <a:lnB>
                      <a:noFill/>
                    </a:lnB>
                  </a:tcPr>
                </a:tc>
                <a:extLst>
                  <a:ext uri="{0D108BD9-81ED-4DB2-BD59-A6C34878D82A}">
                    <a16:rowId xmlns:a16="http://schemas.microsoft.com/office/drawing/2014/main" val="2977047597"/>
                  </a:ext>
                </a:extLst>
              </a:tr>
              <a:tr h="329959">
                <a:tc>
                  <a:txBody>
                    <a:bodyPr/>
                    <a:lstStyle/>
                    <a:p>
                      <a:pPr marR="0" indent="0" algn="l" rtl="0">
                        <a:lnSpc>
                          <a:spcPct val="119000"/>
                        </a:lnSpc>
                        <a:spcBef>
                          <a:spcPts val="0"/>
                        </a:spcBef>
                        <a:spcAft>
                          <a:spcPts val="600"/>
                        </a:spcAft>
                      </a:pPr>
                      <a:r>
                        <a:rPr lang="en-US" sz="1200" kern="1400">
                          <a:ln>
                            <a:noFill/>
                          </a:ln>
                          <a:solidFill>
                            <a:srgbClr val="373737"/>
                          </a:solidFill>
                          <a:effectLst/>
                          <a:latin typeface="Arial" panose="020B0604020202020204" pitchFamily="34" charset="0"/>
                        </a:rPr>
                        <a:t>Courses</a:t>
                      </a:r>
                      <a:endParaRPr lang="en-US" sz="1000" kern="1400">
                        <a:ln>
                          <a:noFill/>
                        </a:ln>
                        <a:solidFill>
                          <a:srgbClr val="373737"/>
                        </a:solidFill>
                        <a:effectLst/>
                        <a:latin typeface="Calibri" panose="020F0502020204030204" pitchFamily="34" charset="0"/>
                      </a:endParaRPr>
                    </a:p>
                  </a:txBody>
                  <a:tcPr marL="36576" marR="36576" marT="36576" marB="36576">
                    <a:lnL>
                      <a:noFill/>
                    </a:lnL>
                    <a:lnR>
                      <a:noFill/>
                    </a:lnR>
                    <a:lnT>
                      <a:noFill/>
                    </a:lnT>
                    <a:lnB>
                      <a:noFill/>
                    </a:lnB>
                  </a:tcPr>
                </a:tc>
                <a:tc>
                  <a:txBody>
                    <a:bodyPr/>
                    <a:lstStyle/>
                    <a:p>
                      <a:pPr marR="0" indent="0" algn="l" rtl="0">
                        <a:lnSpc>
                          <a:spcPct val="119000"/>
                        </a:lnSpc>
                        <a:spcBef>
                          <a:spcPts val="0"/>
                        </a:spcBef>
                        <a:spcAft>
                          <a:spcPts val="600"/>
                        </a:spcAft>
                      </a:pPr>
                      <a:r>
                        <a:rPr lang="en-US" sz="1200" kern="1400" dirty="0">
                          <a:ln>
                            <a:noFill/>
                          </a:ln>
                          <a:solidFill>
                            <a:srgbClr val="373737"/>
                          </a:solidFill>
                          <a:effectLst/>
                          <a:latin typeface="Arial" panose="020B0604020202020204" pitchFamily="34" charset="0"/>
                        </a:rPr>
                        <a:t>16</a:t>
                      </a:r>
                      <a:endParaRPr lang="en-US" sz="1000" kern="1400" dirty="0">
                        <a:ln>
                          <a:noFill/>
                        </a:ln>
                        <a:solidFill>
                          <a:srgbClr val="373737"/>
                        </a:solidFill>
                        <a:effectLst/>
                        <a:latin typeface="Calibri" panose="020F0502020204030204" pitchFamily="34" charset="0"/>
                      </a:endParaRPr>
                    </a:p>
                  </a:txBody>
                  <a:tcPr marL="36576" marR="36576" marT="36576" marB="36576">
                    <a:lnL>
                      <a:noFill/>
                    </a:lnL>
                    <a:lnR>
                      <a:noFill/>
                    </a:lnR>
                    <a:lnT>
                      <a:noFill/>
                    </a:lnT>
                    <a:lnB>
                      <a:noFill/>
                    </a:lnB>
                  </a:tcPr>
                </a:tc>
                <a:extLst>
                  <a:ext uri="{0D108BD9-81ED-4DB2-BD59-A6C34878D82A}">
                    <a16:rowId xmlns:a16="http://schemas.microsoft.com/office/drawing/2014/main" val="3019208904"/>
                  </a:ext>
                </a:extLst>
              </a:tr>
              <a:tr h="329959">
                <a:tc>
                  <a:txBody>
                    <a:bodyPr/>
                    <a:lstStyle/>
                    <a:p>
                      <a:pPr marR="0" indent="0" algn="l" rtl="0">
                        <a:lnSpc>
                          <a:spcPct val="119000"/>
                        </a:lnSpc>
                        <a:spcBef>
                          <a:spcPts val="0"/>
                        </a:spcBef>
                        <a:spcAft>
                          <a:spcPts val="600"/>
                        </a:spcAft>
                      </a:pPr>
                      <a:r>
                        <a:rPr lang="en-US" sz="1200" kern="1400">
                          <a:ln>
                            <a:noFill/>
                          </a:ln>
                          <a:solidFill>
                            <a:srgbClr val="373737"/>
                          </a:solidFill>
                          <a:effectLst/>
                          <a:latin typeface="Arial" panose="020B0604020202020204" pitchFamily="34" charset="0"/>
                        </a:rPr>
                        <a:t>Abstracts</a:t>
                      </a:r>
                      <a:endParaRPr lang="en-US" sz="1000" kern="1400">
                        <a:ln>
                          <a:noFill/>
                        </a:ln>
                        <a:solidFill>
                          <a:srgbClr val="373737"/>
                        </a:solidFill>
                        <a:effectLst/>
                        <a:latin typeface="Calibri" panose="020F0502020204030204" pitchFamily="34" charset="0"/>
                      </a:endParaRPr>
                    </a:p>
                  </a:txBody>
                  <a:tcPr marL="36576" marR="36576" marT="36576" marB="36576">
                    <a:lnL>
                      <a:noFill/>
                    </a:lnL>
                    <a:lnR>
                      <a:noFill/>
                    </a:lnR>
                    <a:lnT>
                      <a:noFill/>
                    </a:lnT>
                    <a:lnB>
                      <a:noFill/>
                    </a:lnB>
                  </a:tcPr>
                </a:tc>
                <a:tc>
                  <a:txBody>
                    <a:bodyPr/>
                    <a:lstStyle/>
                    <a:p>
                      <a:pPr marR="0" indent="0" algn="l" rtl="0">
                        <a:lnSpc>
                          <a:spcPct val="119000"/>
                        </a:lnSpc>
                        <a:spcBef>
                          <a:spcPts val="0"/>
                        </a:spcBef>
                        <a:spcAft>
                          <a:spcPts val="600"/>
                        </a:spcAft>
                      </a:pPr>
                      <a:r>
                        <a:rPr lang="en-US" sz="1200" kern="1400" dirty="0">
                          <a:ln>
                            <a:noFill/>
                          </a:ln>
                          <a:solidFill>
                            <a:srgbClr val="373737"/>
                          </a:solidFill>
                          <a:effectLst/>
                          <a:latin typeface="Arial" panose="020B0604020202020204" pitchFamily="34" charset="0"/>
                        </a:rPr>
                        <a:t>1000+</a:t>
                      </a:r>
                      <a:endParaRPr lang="en-US" sz="1000" kern="1400" dirty="0">
                        <a:ln>
                          <a:noFill/>
                        </a:ln>
                        <a:solidFill>
                          <a:srgbClr val="373737"/>
                        </a:solidFill>
                        <a:effectLst/>
                        <a:latin typeface="Calibri" panose="020F0502020204030204" pitchFamily="34" charset="0"/>
                      </a:endParaRPr>
                    </a:p>
                  </a:txBody>
                  <a:tcPr marL="36576" marR="36576" marT="36576" marB="36576">
                    <a:lnL>
                      <a:noFill/>
                    </a:lnL>
                    <a:lnR>
                      <a:noFill/>
                    </a:lnR>
                    <a:lnT>
                      <a:noFill/>
                    </a:lnT>
                    <a:lnB>
                      <a:noFill/>
                    </a:lnB>
                  </a:tcPr>
                </a:tc>
                <a:extLst>
                  <a:ext uri="{0D108BD9-81ED-4DB2-BD59-A6C34878D82A}">
                    <a16:rowId xmlns:a16="http://schemas.microsoft.com/office/drawing/2014/main" val="2308104274"/>
                  </a:ext>
                </a:extLst>
              </a:tr>
              <a:tr h="329959">
                <a:tc>
                  <a:txBody>
                    <a:bodyPr/>
                    <a:lstStyle/>
                    <a:p>
                      <a:pPr marR="0" indent="0" algn="l" rtl="0">
                        <a:lnSpc>
                          <a:spcPct val="119000"/>
                        </a:lnSpc>
                        <a:spcBef>
                          <a:spcPts val="0"/>
                        </a:spcBef>
                        <a:spcAft>
                          <a:spcPts val="600"/>
                        </a:spcAft>
                      </a:pPr>
                      <a:r>
                        <a:rPr lang="en-US" sz="1200" kern="1400">
                          <a:ln>
                            <a:noFill/>
                          </a:ln>
                          <a:solidFill>
                            <a:srgbClr val="373737"/>
                          </a:solidFill>
                          <a:effectLst/>
                          <a:latin typeface="Arial" panose="020B0604020202020204" pitchFamily="34" charset="0"/>
                        </a:rPr>
                        <a:t>Oral Presentations</a:t>
                      </a:r>
                      <a:endParaRPr lang="en-US" sz="1000" kern="1400">
                        <a:ln>
                          <a:noFill/>
                        </a:ln>
                        <a:solidFill>
                          <a:srgbClr val="373737"/>
                        </a:solidFill>
                        <a:effectLst/>
                        <a:latin typeface="Calibri" panose="020F0502020204030204" pitchFamily="34" charset="0"/>
                      </a:endParaRPr>
                    </a:p>
                  </a:txBody>
                  <a:tcPr marL="36576" marR="36576" marT="36576" marB="36576">
                    <a:lnL>
                      <a:noFill/>
                    </a:lnL>
                    <a:lnR>
                      <a:noFill/>
                    </a:lnR>
                    <a:lnT>
                      <a:noFill/>
                    </a:lnT>
                    <a:lnB>
                      <a:noFill/>
                    </a:lnB>
                  </a:tcPr>
                </a:tc>
                <a:tc>
                  <a:txBody>
                    <a:bodyPr/>
                    <a:lstStyle/>
                    <a:p>
                      <a:pPr marR="0" indent="0" algn="l" rtl="0">
                        <a:lnSpc>
                          <a:spcPct val="119000"/>
                        </a:lnSpc>
                        <a:spcBef>
                          <a:spcPts val="0"/>
                        </a:spcBef>
                        <a:spcAft>
                          <a:spcPts val="600"/>
                        </a:spcAft>
                      </a:pPr>
                      <a:r>
                        <a:rPr lang="en-US" sz="1200" kern="1400" dirty="0">
                          <a:ln>
                            <a:noFill/>
                          </a:ln>
                          <a:solidFill>
                            <a:srgbClr val="373737"/>
                          </a:solidFill>
                          <a:effectLst/>
                          <a:latin typeface="Arial" panose="020B0604020202020204" pitchFamily="34" charset="0"/>
                        </a:rPr>
                        <a:t>150</a:t>
                      </a:r>
                      <a:endParaRPr lang="en-US" sz="1000" kern="1400" dirty="0">
                        <a:ln>
                          <a:noFill/>
                        </a:ln>
                        <a:solidFill>
                          <a:srgbClr val="373737"/>
                        </a:solidFill>
                        <a:effectLst/>
                        <a:latin typeface="Calibri" panose="020F0502020204030204" pitchFamily="34" charset="0"/>
                      </a:endParaRPr>
                    </a:p>
                  </a:txBody>
                  <a:tcPr marL="36576" marR="36576" marT="36576" marB="36576">
                    <a:lnL>
                      <a:noFill/>
                    </a:lnL>
                    <a:lnR>
                      <a:noFill/>
                    </a:lnR>
                    <a:lnT>
                      <a:noFill/>
                    </a:lnT>
                    <a:lnB>
                      <a:noFill/>
                    </a:lnB>
                  </a:tcPr>
                </a:tc>
                <a:extLst>
                  <a:ext uri="{0D108BD9-81ED-4DB2-BD59-A6C34878D82A}">
                    <a16:rowId xmlns:a16="http://schemas.microsoft.com/office/drawing/2014/main" val="3016283411"/>
                  </a:ext>
                </a:extLst>
              </a:tr>
            </a:tbl>
          </a:graphicData>
        </a:graphic>
      </p:graphicFrame>
      <p:sp>
        <p:nvSpPr>
          <p:cNvPr id="9" name="Control 4">
            <a:extLst>
              <a:ext uri="{FF2B5EF4-FFF2-40B4-BE49-F238E27FC236}">
                <a16:creationId xmlns:a16="http://schemas.microsoft.com/office/drawing/2014/main" id="{D4AAF034-CB53-43B4-B5A7-C8BFFB07B7D1}"/>
              </a:ext>
            </a:extLst>
          </p:cNvPr>
          <p:cNvSpPr>
            <a:spLocks noChangeArrowheads="1" noChangeShapeType="1"/>
          </p:cNvSpPr>
          <p:nvPr/>
        </p:nvSpPr>
        <p:spPr bwMode="auto">
          <a:xfrm>
            <a:off x="6675438" y="8185150"/>
            <a:ext cx="1873250" cy="1649413"/>
          </a:xfrm>
          <a:prstGeom prst="rect">
            <a:avLst/>
          </a:prstGeom>
          <a:noFill/>
          <a:ln>
            <a:noFill/>
          </a:ln>
          <a:effectLst/>
          <a:extLst>
            <a:ext uri="{91240B29-F687-4F45-9708-019B960494DF}">
              <a14:hiddenLine xmlns:a14="http://schemas.microsoft.com/office/drawing/2010/main" w="25400">
                <a:noFill/>
                <a:miter lim="800000"/>
                <a:headEnd/>
                <a:tailEnd/>
              </a14:hiddenLine>
            </a:ext>
            <a:ext uri="{AF507438-7753-43E0-B8FC-AC1667EBCBE1}">
              <a14:hiddenEffects xmlns:a14="http://schemas.microsoft.com/office/drawing/2010/main">
                <a:effectLst>
                  <a:outerShdw dist="35921" dir="2700000" algn="ctr" rotWithShape="0">
                    <a:srgbClr val="373737"/>
                  </a:outerShdw>
                </a:effectLst>
              </a14:hiddenEffects>
            </a:ext>
          </a:extLst>
        </p:spPr>
        <p:txBody>
          <a:bodyPr vert="horz" wrap="square" lIns="0" tIns="0" rIns="0" bIns="0" numCol="1" anchor="t" anchorCtr="0" compatLnSpc="1">
            <a:prstTxWarp prst="textNoShape">
              <a:avLst/>
            </a:prstTxWarp>
          </a:bodyPr>
          <a:lstStyle/>
          <a:p>
            <a:endParaRPr lang="en-US"/>
          </a:p>
        </p:txBody>
      </p:sp>
      <p:graphicFrame>
        <p:nvGraphicFramePr>
          <p:cNvPr id="10" name="Table 9">
            <a:extLst>
              <a:ext uri="{FF2B5EF4-FFF2-40B4-BE49-F238E27FC236}">
                <a16:creationId xmlns:a16="http://schemas.microsoft.com/office/drawing/2014/main" id="{C5CD752A-BBE2-4844-B766-3CEE4B7D0A09}"/>
              </a:ext>
            </a:extLst>
          </p:cNvPr>
          <p:cNvGraphicFramePr>
            <a:graphicFrameLocks noGrp="1"/>
          </p:cNvGraphicFramePr>
          <p:nvPr>
            <p:extLst>
              <p:ext uri="{D42A27DB-BD31-4B8C-83A1-F6EECF244321}">
                <p14:modId xmlns:p14="http://schemas.microsoft.com/office/powerpoint/2010/main" val="1751225088"/>
              </p:ext>
            </p:extLst>
          </p:nvPr>
        </p:nvGraphicFramePr>
        <p:xfrm>
          <a:off x="6522213" y="721600"/>
          <a:ext cx="2572640" cy="1828217"/>
        </p:xfrm>
        <a:graphic>
          <a:graphicData uri="http://schemas.openxmlformats.org/drawingml/2006/table">
            <a:tbl>
              <a:tblPr/>
              <a:tblGrid>
                <a:gridCol w="1901133">
                  <a:extLst>
                    <a:ext uri="{9D8B030D-6E8A-4147-A177-3AD203B41FA5}">
                      <a16:colId xmlns:a16="http://schemas.microsoft.com/office/drawing/2014/main" val="1329005606"/>
                    </a:ext>
                  </a:extLst>
                </a:gridCol>
                <a:gridCol w="671507">
                  <a:extLst>
                    <a:ext uri="{9D8B030D-6E8A-4147-A177-3AD203B41FA5}">
                      <a16:colId xmlns:a16="http://schemas.microsoft.com/office/drawing/2014/main" val="33704014"/>
                    </a:ext>
                  </a:extLst>
                </a:gridCol>
              </a:tblGrid>
              <a:tr h="329959">
                <a:tc>
                  <a:txBody>
                    <a:bodyPr/>
                    <a:lstStyle/>
                    <a:p>
                      <a:pPr marR="0" indent="0" algn="l" rtl="0">
                        <a:lnSpc>
                          <a:spcPct val="119000"/>
                        </a:lnSpc>
                        <a:spcBef>
                          <a:spcPts val="0"/>
                        </a:spcBef>
                        <a:spcAft>
                          <a:spcPts val="600"/>
                        </a:spcAft>
                      </a:pPr>
                      <a:r>
                        <a:rPr lang="en-US" sz="1200" kern="1400">
                          <a:ln>
                            <a:noFill/>
                          </a:ln>
                          <a:solidFill>
                            <a:srgbClr val="373737"/>
                          </a:solidFill>
                          <a:effectLst/>
                          <a:latin typeface="Arial" panose="020B0604020202020204" pitchFamily="34" charset="0"/>
                        </a:rPr>
                        <a:t>Industry Symposia</a:t>
                      </a:r>
                      <a:endParaRPr lang="en-US" sz="1000" kern="1400">
                        <a:ln>
                          <a:noFill/>
                        </a:ln>
                        <a:solidFill>
                          <a:srgbClr val="373737"/>
                        </a:solidFill>
                        <a:effectLst/>
                        <a:latin typeface="Calibri" panose="020F0502020204030204" pitchFamily="34" charset="0"/>
                      </a:endParaRPr>
                    </a:p>
                  </a:txBody>
                  <a:tcPr marL="36576" marR="36576" marT="36576" marB="36576">
                    <a:lnL>
                      <a:noFill/>
                    </a:lnL>
                    <a:lnR>
                      <a:noFill/>
                    </a:lnR>
                    <a:lnT>
                      <a:noFill/>
                    </a:lnT>
                    <a:lnB>
                      <a:noFill/>
                    </a:lnB>
                  </a:tcPr>
                </a:tc>
                <a:tc>
                  <a:txBody>
                    <a:bodyPr/>
                    <a:lstStyle/>
                    <a:p>
                      <a:pPr marR="0" indent="0" algn="l" rtl="0">
                        <a:lnSpc>
                          <a:spcPct val="119000"/>
                        </a:lnSpc>
                        <a:spcBef>
                          <a:spcPts val="0"/>
                        </a:spcBef>
                        <a:spcAft>
                          <a:spcPts val="600"/>
                        </a:spcAft>
                      </a:pPr>
                      <a:r>
                        <a:rPr lang="en-US" sz="1200" kern="1400">
                          <a:ln>
                            <a:noFill/>
                          </a:ln>
                          <a:solidFill>
                            <a:srgbClr val="373737"/>
                          </a:solidFill>
                          <a:effectLst/>
                          <a:latin typeface="Arial" panose="020B0604020202020204" pitchFamily="34" charset="0"/>
                        </a:rPr>
                        <a:t>Yes</a:t>
                      </a:r>
                      <a:endParaRPr lang="en-US" sz="1000" kern="1400">
                        <a:ln>
                          <a:noFill/>
                        </a:ln>
                        <a:solidFill>
                          <a:srgbClr val="373737"/>
                        </a:solidFill>
                        <a:effectLst/>
                        <a:latin typeface="Calibri" panose="020F0502020204030204" pitchFamily="34" charset="0"/>
                      </a:endParaRPr>
                    </a:p>
                  </a:txBody>
                  <a:tcPr marL="36576" marR="36576" marT="36576" marB="36576">
                    <a:lnL>
                      <a:noFill/>
                    </a:lnL>
                    <a:lnR>
                      <a:noFill/>
                    </a:lnR>
                    <a:lnT>
                      <a:noFill/>
                    </a:lnT>
                    <a:lnB>
                      <a:noFill/>
                    </a:lnB>
                  </a:tcPr>
                </a:tc>
                <a:extLst>
                  <a:ext uri="{0D108BD9-81ED-4DB2-BD59-A6C34878D82A}">
                    <a16:rowId xmlns:a16="http://schemas.microsoft.com/office/drawing/2014/main" val="3719420488"/>
                  </a:ext>
                </a:extLst>
              </a:tr>
              <a:tr h="329959">
                <a:tc>
                  <a:txBody>
                    <a:bodyPr/>
                    <a:lstStyle/>
                    <a:p>
                      <a:pPr marR="0" indent="0" algn="l" rtl="0">
                        <a:lnSpc>
                          <a:spcPct val="119000"/>
                        </a:lnSpc>
                        <a:spcBef>
                          <a:spcPts val="0"/>
                        </a:spcBef>
                        <a:spcAft>
                          <a:spcPts val="600"/>
                        </a:spcAft>
                      </a:pPr>
                      <a:r>
                        <a:rPr lang="en-US" sz="1200" kern="1400">
                          <a:ln>
                            <a:noFill/>
                          </a:ln>
                          <a:solidFill>
                            <a:srgbClr val="373737"/>
                          </a:solidFill>
                          <a:effectLst/>
                          <a:latin typeface="Arial" panose="020B0604020202020204" pitchFamily="34" charset="0"/>
                        </a:rPr>
                        <a:t>Pediatric Track</a:t>
                      </a:r>
                      <a:endParaRPr lang="en-US" sz="1000" kern="1400">
                        <a:ln>
                          <a:noFill/>
                        </a:ln>
                        <a:solidFill>
                          <a:srgbClr val="373737"/>
                        </a:solidFill>
                        <a:effectLst/>
                        <a:latin typeface="Calibri" panose="020F0502020204030204" pitchFamily="34" charset="0"/>
                      </a:endParaRPr>
                    </a:p>
                  </a:txBody>
                  <a:tcPr marL="36576" marR="36576" marT="36576" marB="36576">
                    <a:lnL>
                      <a:noFill/>
                    </a:lnL>
                    <a:lnR>
                      <a:noFill/>
                    </a:lnR>
                    <a:lnT>
                      <a:noFill/>
                    </a:lnT>
                    <a:lnB>
                      <a:noFill/>
                    </a:lnB>
                  </a:tcPr>
                </a:tc>
                <a:tc>
                  <a:txBody>
                    <a:bodyPr/>
                    <a:lstStyle/>
                    <a:p>
                      <a:pPr marR="0" indent="0" algn="l" rtl="0">
                        <a:lnSpc>
                          <a:spcPct val="119000"/>
                        </a:lnSpc>
                        <a:spcBef>
                          <a:spcPts val="0"/>
                        </a:spcBef>
                        <a:spcAft>
                          <a:spcPts val="600"/>
                        </a:spcAft>
                      </a:pPr>
                      <a:r>
                        <a:rPr lang="en-US" sz="1200" kern="1400">
                          <a:ln>
                            <a:noFill/>
                          </a:ln>
                          <a:solidFill>
                            <a:srgbClr val="373737"/>
                          </a:solidFill>
                          <a:effectLst/>
                          <a:latin typeface="Arial" panose="020B0604020202020204" pitchFamily="34" charset="0"/>
                        </a:rPr>
                        <a:t>Yes</a:t>
                      </a:r>
                      <a:endParaRPr lang="en-US" sz="1000" kern="1400">
                        <a:ln>
                          <a:noFill/>
                        </a:ln>
                        <a:solidFill>
                          <a:srgbClr val="373737"/>
                        </a:solidFill>
                        <a:effectLst/>
                        <a:latin typeface="Calibri" panose="020F0502020204030204" pitchFamily="34" charset="0"/>
                      </a:endParaRPr>
                    </a:p>
                  </a:txBody>
                  <a:tcPr marL="36576" marR="36576" marT="36576" marB="36576">
                    <a:lnL>
                      <a:noFill/>
                    </a:lnL>
                    <a:lnR>
                      <a:noFill/>
                    </a:lnR>
                    <a:lnT>
                      <a:noFill/>
                    </a:lnT>
                    <a:lnB>
                      <a:noFill/>
                    </a:lnB>
                  </a:tcPr>
                </a:tc>
                <a:extLst>
                  <a:ext uri="{0D108BD9-81ED-4DB2-BD59-A6C34878D82A}">
                    <a16:rowId xmlns:a16="http://schemas.microsoft.com/office/drawing/2014/main" val="3205537809"/>
                  </a:ext>
                </a:extLst>
              </a:tr>
              <a:tr h="329959">
                <a:tc>
                  <a:txBody>
                    <a:bodyPr/>
                    <a:lstStyle/>
                    <a:p>
                      <a:pPr marR="0" indent="0" algn="l" rtl="0">
                        <a:lnSpc>
                          <a:spcPct val="119000"/>
                        </a:lnSpc>
                        <a:spcBef>
                          <a:spcPts val="0"/>
                        </a:spcBef>
                        <a:spcAft>
                          <a:spcPts val="600"/>
                        </a:spcAft>
                      </a:pPr>
                      <a:r>
                        <a:rPr lang="en-US" sz="1200" kern="1400">
                          <a:ln>
                            <a:noFill/>
                          </a:ln>
                          <a:solidFill>
                            <a:srgbClr val="373737"/>
                          </a:solidFill>
                          <a:effectLst/>
                          <a:latin typeface="Arial" panose="020B0604020202020204" pitchFamily="34" charset="0"/>
                        </a:rPr>
                        <a:t>Technologist Track</a:t>
                      </a:r>
                      <a:endParaRPr lang="en-US" sz="1000" kern="1400">
                        <a:ln>
                          <a:noFill/>
                        </a:ln>
                        <a:solidFill>
                          <a:srgbClr val="373737"/>
                        </a:solidFill>
                        <a:effectLst/>
                        <a:latin typeface="Calibri" panose="020F0502020204030204" pitchFamily="34" charset="0"/>
                      </a:endParaRPr>
                    </a:p>
                  </a:txBody>
                  <a:tcPr marL="36576" marR="36576" marT="36576" marB="36576">
                    <a:lnL>
                      <a:noFill/>
                    </a:lnL>
                    <a:lnR>
                      <a:noFill/>
                    </a:lnR>
                    <a:lnT>
                      <a:noFill/>
                    </a:lnT>
                    <a:lnB>
                      <a:noFill/>
                    </a:lnB>
                  </a:tcPr>
                </a:tc>
                <a:tc>
                  <a:txBody>
                    <a:bodyPr/>
                    <a:lstStyle/>
                    <a:p>
                      <a:pPr marR="0" indent="0" algn="l" rtl="0">
                        <a:lnSpc>
                          <a:spcPct val="119000"/>
                        </a:lnSpc>
                        <a:spcBef>
                          <a:spcPts val="0"/>
                        </a:spcBef>
                        <a:spcAft>
                          <a:spcPts val="600"/>
                        </a:spcAft>
                      </a:pPr>
                      <a:r>
                        <a:rPr lang="en-US" sz="1200" kern="1400">
                          <a:ln>
                            <a:noFill/>
                          </a:ln>
                          <a:solidFill>
                            <a:srgbClr val="373737"/>
                          </a:solidFill>
                          <a:effectLst/>
                          <a:latin typeface="Arial" panose="020B0604020202020204" pitchFamily="34" charset="0"/>
                        </a:rPr>
                        <a:t>Yes</a:t>
                      </a:r>
                      <a:endParaRPr lang="en-US" sz="1000" kern="1400">
                        <a:ln>
                          <a:noFill/>
                        </a:ln>
                        <a:solidFill>
                          <a:srgbClr val="373737"/>
                        </a:solidFill>
                        <a:effectLst/>
                        <a:latin typeface="Calibri" panose="020F0502020204030204" pitchFamily="34" charset="0"/>
                      </a:endParaRPr>
                    </a:p>
                  </a:txBody>
                  <a:tcPr marL="36576" marR="36576" marT="36576" marB="36576">
                    <a:lnL>
                      <a:noFill/>
                    </a:lnL>
                    <a:lnR>
                      <a:noFill/>
                    </a:lnR>
                    <a:lnT>
                      <a:noFill/>
                    </a:lnT>
                    <a:lnB>
                      <a:noFill/>
                    </a:lnB>
                  </a:tcPr>
                </a:tc>
                <a:extLst>
                  <a:ext uri="{0D108BD9-81ED-4DB2-BD59-A6C34878D82A}">
                    <a16:rowId xmlns:a16="http://schemas.microsoft.com/office/drawing/2014/main" val="1439263072"/>
                  </a:ext>
                </a:extLst>
              </a:tr>
              <a:tr h="329959">
                <a:tc>
                  <a:txBody>
                    <a:bodyPr/>
                    <a:lstStyle/>
                    <a:p>
                      <a:pPr marR="0" indent="0" algn="l" rtl="0">
                        <a:lnSpc>
                          <a:spcPct val="119000"/>
                        </a:lnSpc>
                        <a:spcBef>
                          <a:spcPts val="0"/>
                        </a:spcBef>
                        <a:spcAft>
                          <a:spcPts val="600"/>
                        </a:spcAft>
                      </a:pPr>
                      <a:r>
                        <a:rPr lang="en-US" sz="1200" kern="1400">
                          <a:ln>
                            <a:noFill/>
                          </a:ln>
                          <a:solidFill>
                            <a:srgbClr val="373737"/>
                          </a:solidFill>
                          <a:effectLst/>
                          <a:latin typeface="Arial" panose="020B0604020202020204" pitchFamily="34" charset="0"/>
                        </a:rPr>
                        <a:t>Dental Track</a:t>
                      </a:r>
                      <a:endParaRPr lang="en-US" sz="1000" kern="1400">
                        <a:ln>
                          <a:noFill/>
                        </a:ln>
                        <a:solidFill>
                          <a:srgbClr val="373737"/>
                        </a:solidFill>
                        <a:effectLst/>
                        <a:latin typeface="Calibri" panose="020F0502020204030204" pitchFamily="34" charset="0"/>
                      </a:endParaRPr>
                    </a:p>
                  </a:txBody>
                  <a:tcPr marL="36576" marR="36576" marT="36576" marB="36576">
                    <a:lnL>
                      <a:noFill/>
                    </a:lnL>
                    <a:lnR>
                      <a:noFill/>
                    </a:lnR>
                    <a:lnT>
                      <a:noFill/>
                    </a:lnT>
                    <a:lnB>
                      <a:noFill/>
                    </a:lnB>
                  </a:tcPr>
                </a:tc>
                <a:tc>
                  <a:txBody>
                    <a:bodyPr/>
                    <a:lstStyle/>
                    <a:p>
                      <a:pPr marR="0" indent="0" algn="l" rtl="0">
                        <a:lnSpc>
                          <a:spcPct val="119000"/>
                        </a:lnSpc>
                        <a:spcBef>
                          <a:spcPts val="0"/>
                        </a:spcBef>
                        <a:spcAft>
                          <a:spcPts val="600"/>
                        </a:spcAft>
                      </a:pPr>
                      <a:r>
                        <a:rPr lang="en-US" sz="1200" kern="1400">
                          <a:ln>
                            <a:noFill/>
                          </a:ln>
                          <a:solidFill>
                            <a:srgbClr val="373737"/>
                          </a:solidFill>
                          <a:effectLst/>
                          <a:latin typeface="Arial" panose="020B0604020202020204" pitchFamily="34" charset="0"/>
                        </a:rPr>
                        <a:t>Yes</a:t>
                      </a:r>
                      <a:endParaRPr lang="en-US" sz="1000" kern="1400">
                        <a:ln>
                          <a:noFill/>
                        </a:ln>
                        <a:solidFill>
                          <a:srgbClr val="373737"/>
                        </a:solidFill>
                        <a:effectLst/>
                        <a:latin typeface="Calibri" panose="020F0502020204030204" pitchFamily="34" charset="0"/>
                      </a:endParaRPr>
                    </a:p>
                  </a:txBody>
                  <a:tcPr marL="36576" marR="36576" marT="36576" marB="36576">
                    <a:lnL>
                      <a:noFill/>
                    </a:lnL>
                    <a:lnR>
                      <a:noFill/>
                    </a:lnR>
                    <a:lnT>
                      <a:noFill/>
                    </a:lnT>
                    <a:lnB>
                      <a:noFill/>
                    </a:lnB>
                  </a:tcPr>
                </a:tc>
                <a:extLst>
                  <a:ext uri="{0D108BD9-81ED-4DB2-BD59-A6C34878D82A}">
                    <a16:rowId xmlns:a16="http://schemas.microsoft.com/office/drawing/2014/main" val="2102202859"/>
                  </a:ext>
                </a:extLst>
              </a:tr>
              <a:tr h="436397">
                <a:tc>
                  <a:txBody>
                    <a:bodyPr/>
                    <a:lstStyle/>
                    <a:p>
                      <a:pPr marR="0" indent="0" algn="l" rtl="0">
                        <a:lnSpc>
                          <a:spcPct val="119000"/>
                        </a:lnSpc>
                        <a:spcBef>
                          <a:spcPts val="0"/>
                        </a:spcBef>
                        <a:spcAft>
                          <a:spcPts val="600"/>
                        </a:spcAft>
                      </a:pPr>
                      <a:r>
                        <a:rPr lang="en-US" sz="1200" kern="1400">
                          <a:ln>
                            <a:noFill/>
                          </a:ln>
                          <a:solidFill>
                            <a:srgbClr val="373737"/>
                          </a:solidFill>
                          <a:effectLst/>
                          <a:latin typeface="Arial" panose="020B0604020202020204" pitchFamily="34" charset="0"/>
                        </a:rPr>
                        <a:t>Continuing Education Credits (CME)</a:t>
                      </a:r>
                      <a:endParaRPr lang="en-US" sz="1000" kern="1400">
                        <a:ln>
                          <a:noFill/>
                        </a:ln>
                        <a:solidFill>
                          <a:srgbClr val="373737"/>
                        </a:solidFill>
                        <a:effectLst/>
                        <a:latin typeface="Calibri" panose="020F0502020204030204" pitchFamily="34" charset="0"/>
                      </a:endParaRPr>
                    </a:p>
                  </a:txBody>
                  <a:tcPr marL="36576" marR="36576" marT="36576" marB="36576">
                    <a:lnL>
                      <a:noFill/>
                    </a:lnL>
                    <a:lnR>
                      <a:noFill/>
                    </a:lnR>
                    <a:lnT>
                      <a:noFill/>
                    </a:lnT>
                    <a:lnB>
                      <a:noFill/>
                    </a:lnB>
                  </a:tcPr>
                </a:tc>
                <a:tc>
                  <a:txBody>
                    <a:bodyPr/>
                    <a:lstStyle/>
                    <a:p>
                      <a:pPr marR="0" indent="0" algn="l" rtl="0">
                        <a:lnSpc>
                          <a:spcPct val="119000"/>
                        </a:lnSpc>
                        <a:spcBef>
                          <a:spcPts val="0"/>
                        </a:spcBef>
                        <a:spcAft>
                          <a:spcPts val="600"/>
                        </a:spcAft>
                      </a:pPr>
                      <a:r>
                        <a:rPr lang="en-US" sz="1200" kern="1400" dirty="0">
                          <a:ln>
                            <a:noFill/>
                          </a:ln>
                          <a:solidFill>
                            <a:srgbClr val="373737"/>
                          </a:solidFill>
                          <a:effectLst/>
                          <a:latin typeface="Arial" panose="020B0604020202020204" pitchFamily="34" charset="0"/>
                        </a:rPr>
                        <a:t>Yes</a:t>
                      </a:r>
                      <a:endParaRPr lang="en-US" sz="1000" kern="1400" dirty="0">
                        <a:ln>
                          <a:noFill/>
                        </a:ln>
                        <a:solidFill>
                          <a:srgbClr val="373737"/>
                        </a:solidFill>
                        <a:effectLst/>
                        <a:latin typeface="Calibri" panose="020F0502020204030204" pitchFamily="34" charset="0"/>
                      </a:endParaRPr>
                    </a:p>
                  </a:txBody>
                  <a:tcPr marL="36576" marR="36576" marT="36576" marB="36576">
                    <a:lnL>
                      <a:noFill/>
                    </a:lnL>
                    <a:lnR>
                      <a:noFill/>
                    </a:lnR>
                    <a:lnT>
                      <a:noFill/>
                    </a:lnT>
                    <a:lnB>
                      <a:noFill/>
                    </a:lnB>
                  </a:tcPr>
                </a:tc>
                <a:extLst>
                  <a:ext uri="{0D108BD9-81ED-4DB2-BD59-A6C34878D82A}">
                    <a16:rowId xmlns:a16="http://schemas.microsoft.com/office/drawing/2014/main" val="1345186072"/>
                  </a:ext>
                </a:extLst>
              </a:tr>
            </a:tbl>
          </a:graphicData>
        </a:graphic>
      </p:graphicFrame>
      <p:sp>
        <p:nvSpPr>
          <p:cNvPr id="11" name="Control 5">
            <a:extLst>
              <a:ext uri="{FF2B5EF4-FFF2-40B4-BE49-F238E27FC236}">
                <a16:creationId xmlns:a16="http://schemas.microsoft.com/office/drawing/2014/main" id="{10014E4D-6B43-41C4-A1D8-565699CA468C}"/>
              </a:ext>
            </a:extLst>
          </p:cNvPr>
          <p:cNvSpPr>
            <a:spLocks noChangeArrowheads="1" noChangeShapeType="1"/>
          </p:cNvSpPr>
          <p:nvPr/>
        </p:nvSpPr>
        <p:spPr bwMode="auto">
          <a:xfrm>
            <a:off x="8243888" y="8096250"/>
            <a:ext cx="2573337" cy="1755775"/>
          </a:xfrm>
          <a:prstGeom prst="rect">
            <a:avLst/>
          </a:prstGeom>
          <a:noFill/>
          <a:ln>
            <a:noFill/>
          </a:ln>
          <a:effectLst/>
          <a:extLst>
            <a:ext uri="{91240B29-F687-4F45-9708-019B960494DF}">
              <a14:hiddenLine xmlns:a14="http://schemas.microsoft.com/office/drawing/2010/main" w="25400">
                <a:noFill/>
                <a:miter lim="800000"/>
                <a:headEnd/>
                <a:tailEnd/>
              </a14:hiddenLine>
            </a:ext>
            <a:ext uri="{AF507438-7753-43E0-B8FC-AC1667EBCBE1}">
              <a14:hiddenEffects xmlns:a14="http://schemas.microsoft.com/office/drawing/2010/main">
                <a:effectLst>
                  <a:outerShdw dist="35921" dir="2700000" algn="ctr" rotWithShape="0">
                    <a:srgbClr val="373737"/>
                  </a:outerShdw>
                </a:effectLst>
              </a14:hiddenEffects>
            </a:ext>
          </a:extLst>
        </p:spPr>
        <p:txBody>
          <a:bodyPr vert="horz" wrap="square" lIns="0" tIns="0" rIns="0" bIns="0" numCol="1" anchor="t" anchorCtr="0" compatLnSpc="1">
            <a:prstTxWarp prst="textNoShape">
              <a:avLst/>
            </a:prstTxWarp>
          </a:bodyPr>
          <a:lstStyle/>
          <a:p>
            <a:endParaRPr lang="en-US"/>
          </a:p>
        </p:txBody>
      </p:sp>
      <p:sp>
        <p:nvSpPr>
          <p:cNvPr id="12" name="TextBox 11">
            <a:extLst>
              <a:ext uri="{FF2B5EF4-FFF2-40B4-BE49-F238E27FC236}">
                <a16:creationId xmlns:a16="http://schemas.microsoft.com/office/drawing/2014/main" id="{28ECCA71-66B5-4DCA-A144-D7414BEE3C1D}"/>
              </a:ext>
            </a:extLst>
          </p:cNvPr>
          <p:cNvSpPr txBox="1"/>
          <p:nvPr/>
        </p:nvSpPr>
        <p:spPr>
          <a:xfrm>
            <a:off x="4648200" y="3157211"/>
            <a:ext cx="4300538" cy="1661993"/>
          </a:xfrm>
          <a:prstGeom prst="rect">
            <a:avLst/>
          </a:prstGeom>
          <a:noFill/>
        </p:spPr>
        <p:txBody>
          <a:bodyPr wrap="square" rtlCol="0">
            <a:spAutoFit/>
          </a:bodyPr>
          <a:lstStyle/>
          <a:p>
            <a:r>
              <a:rPr lang="en-US" sz="1400" dirty="0">
                <a:latin typeface="Elephant" panose="02020904090505020303" pitchFamily="18" charset="0"/>
              </a:rPr>
              <a:t>SCIENTIFIC DATES</a:t>
            </a:r>
          </a:p>
          <a:p>
            <a:endParaRPr lang="en-US" sz="1400" dirty="0">
              <a:latin typeface="Arial" panose="020B0604020202020204" pitchFamily="34" charset="0"/>
              <a:cs typeface="Arial" panose="020B0604020202020204" pitchFamily="34" charset="0"/>
            </a:endParaRPr>
          </a:p>
          <a:p>
            <a:r>
              <a:rPr lang="en-US" sz="1400" dirty="0">
                <a:latin typeface="Arial" panose="020B0604020202020204" pitchFamily="34" charset="0"/>
                <a:cs typeface="Arial" panose="020B0604020202020204" pitchFamily="34" charset="0"/>
              </a:rPr>
              <a:t>September 1, 2018: Symposia submission begins</a:t>
            </a:r>
          </a:p>
          <a:p>
            <a:r>
              <a:rPr lang="en-US" sz="1400" dirty="0">
                <a:latin typeface="Arial" panose="020B0604020202020204" pitchFamily="34" charset="0"/>
                <a:cs typeface="Arial" panose="020B0604020202020204" pitchFamily="34" charset="0"/>
              </a:rPr>
              <a:t>December 1, 2018: Abstract submission begins</a:t>
            </a:r>
            <a:br>
              <a:rPr lang="en-US" sz="1400" dirty="0">
                <a:latin typeface="Arial" panose="020B0604020202020204" pitchFamily="34" charset="0"/>
                <a:cs typeface="Arial" panose="020B0604020202020204" pitchFamily="34" charset="0"/>
              </a:rPr>
            </a:br>
            <a:endParaRPr lang="en-US" sz="1400" dirty="0">
              <a:latin typeface="Arial" panose="020B0604020202020204" pitchFamily="34" charset="0"/>
              <a:cs typeface="Arial" panose="020B0604020202020204" pitchFamily="34" charset="0"/>
            </a:endParaRPr>
          </a:p>
          <a:p>
            <a:r>
              <a:rPr lang="en-US" sz="1400" dirty="0">
                <a:latin typeface="Arial" panose="020B0604020202020204" pitchFamily="34" charset="0"/>
                <a:cs typeface="Arial" panose="020B0604020202020204" pitchFamily="34" charset="0"/>
              </a:rPr>
              <a:t>September 20-25, 2019:   World Sleep Vancouver</a:t>
            </a:r>
          </a:p>
          <a:p>
            <a:r>
              <a:rPr lang="en-US" dirty="0"/>
              <a:t> </a:t>
            </a:r>
          </a:p>
        </p:txBody>
      </p:sp>
    </p:spTree>
    <p:extLst>
      <p:ext uri="{BB962C8B-B14F-4D97-AF65-F5344CB8AC3E}">
        <p14:creationId xmlns:p14="http://schemas.microsoft.com/office/powerpoint/2010/main" val="123395384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44</TotalTime>
  <Words>172</Words>
  <Application>Microsoft Office PowerPoint</Application>
  <PresentationFormat>On-screen Show (4:3)</PresentationFormat>
  <Paragraphs>34</Paragraphs>
  <Slides>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Elephant</vt:lpstr>
      <vt:lpstr>Office Theme</vt:lpstr>
      <vt:lpstr>PowerPoint Presentation</vt:lpstr>
      <vt:lpstr>PowerPoint Presentation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Dell620</dc:creator>
  <cp:lastModifiedBy>Allan O'Bryan</cp:lastModifiedBy>
  <cp:revision>7</cp:revision>
  <dcterms:created xsi:type="dcterms:W3CDTF">2014-09-29T15:20:04Z</dcterms:created>
  <dcterms:modified xsi:type="dcterms:W3CDTF">2017-08-01T19:32:15Z</dcterms:modified>
</cp:coreProperties>
</file>